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96" r:id="rId2"/>
    <p:sldId id="2540" r:id="rId3"/>
    <p:sldId id="2565" r:id="rId4"/>
    <p:sldId id="2567" r:id="rId5"/>
    <p:sldId id="2560" r:id="rId6"/>
    <p:sldId id="2597" r:id="rId7"/>
    <p:sldId id="2598" r:id="rId8"/>
    <p:sldId id="2599" r:id="rId9"/>
    <p:sldId id="2600" r:id="rId10"/>
    <p:sldId id="2601" r:id="rId11"/>
    <p:sldId id="258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26"/>
    <a:srgbClr val="5DAAB0"/>
    <a:srgbClr val="3B7579"/>
    <a:srgbClr val="AAD3D6"/>
    <a:srgbClr val="418287"/>
    <a:srgbClr val="DFE3E9"/>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5280" autoAdjust="0"/>
  </p:normalViewPr>
  <p:slideViewPr>
    <p:cSldViewPr snapToGrid="0" snapToObjects="1" showGuides="1">
      <p:cViewPr varScale="1">
        <p:scale>
          <a:sx n="78" d="100"/>
          <a:sy n="78" d="100"/>
        </p:scale>
        <p:origin x="878" y="72"/>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9/13/2024</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9/13/2024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6.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6.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4847303"/>
            <a:ext cx="9575801" cy="904568"/>
          </a:xfrm>
          <a:prstGeom prst="rect">
            <a:avLst/>
          </a:prstGeom>
        </p:spPr>
        <p:txBody>
          <a:bodyPr anchor="t">
            <a:normAutofit/>
          </a:bodyPr>
          <a:lstStyle/>
          <a:p>
            <a:r>
              <a:rPr lang="en-US" sz="4800" dirty="0">
                <a:solidFill>
                  <a:schemeClr val="accent5">
                    <a:lumMod val="10000"/>
                    <a:lumOff val="90000"/>
                  </a:schemeClr>
                </a:solidFill>
                <a:latin typeface="Times New Roman" panose="02020603050405020304" pitchFamily="18" charset="0"/>
                <a:cs typeface="Times New Roman" panose="02020603050405020304" pitchFamily="18" charset="0"/>
              </a:rPr>
              <a:t>An Online Shopping System</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707923" y="6046839"/>
            <a:ext cx="9706077" cy="599767"/>
          </a:xfrm>
          <a:prstGeom prst="rect">
            <a:avLst/>
          </a:prstGeom>
        </p:spPr>
        <p:txBody>
          <a:bodyPr>
            <a:normAutofit fontScale="92500" lnSpcReduction="10000"/>
          </a:bodyPr>
          <a:lstStyle/>
          <a:p>
            <a:r>
              <a:rPr lang="en-US" dirty="0">
                <a:solidFill>
                  <a:schemeClr val="accent3">
                    <a:lumMod val="20000"/>
                    <a:lumOff val="80000"/>
                  </a:schemeClr>
                </a:solidFill>
                <a:latin typeface="Times New Roman" panose="02020603050405020304" pitchFamily="18" charset="0"/>
                <a:cs typeface="Times New Roman" panose="02020603050405020304" pitchFamily="18" charset="0"/>
              </a:rPr>
              <a:t>Name : </a:t>
            </a:r>
            <a:r>
              <a:rPr lang="en-US" b="1" dirty="0" err="1">
                <a:solidFill>
                  <a:schemeClr val="accent3">
                    <a:lumMod val="20000"/>
                    <a:lumOff val="80000"/>
                  </a:schemeClr>
                </a:solidFill>
                <a:latin typeface="Times New Roman" panose="02020603050405020304" pitchFamily="18" charset="0"/>
                <a:cs typeface="Times New Roman" panose="02020603050405020304" pitchFamily="18" charset="0"/>
              </a:rPr>
              <a:t>Saidathu</a:t>
            </a:r>
            <a:r>
              <a:rPr lang="en-US" b="1" dirty="0">
                <a:solidFill>
                  <a:schemeClr val="accent3">
                    <a:lumMod val="20000"/>
                    <a:lumOff val="80000"/>
                  </a:schemeClr>
                </a:solidFill>
                <a:latin typeface="Times New Roman" panose="02020603050405020304" pitchFamily="18" charset="0"/>
                <a:cs typeface="Times New Roman" panose="02020603050405020304" pitchFamily="18" charset="0"/>
              </a:rPr>
              <a:t> Nisa</a:t>
            </a:r>
          </a:p>
          <a:p>
            <a:r>
              <a:rPr lang="en-US" dirty="0">
                <a:solidFill>
                  <a:schemeClr val="accent3">
                    <a:lumMod val="20000"/>
                    <a:lumOff val="80000"/>
                  </a:schemeClr>
                </a:solidFill>
                <a:latin typeface="Times New Roman" panose="02020603050405020304" pitchFamily="18" charset="0"/>
                <a:cs typeface="Times New Roman" panose="02020603050405020304" pitchFamily="18" charset="0"/>
              </a:rPr>
              <a:t>Submission date : 09/09/2024</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D9A3D1-883B-20A0-9061-793FA36D7A0B}"/>
              </a:ext>
            </a:extLst>
          </p:cNvPr>
          <p:cNvSpPr txBox="1"/>
          <p:nvPr/>
        </p:nvSpPr>
        <p:spPr>
          <a:xfrm>
            <a:off x="3490452" y="540774"/>
            <a:ext cx="5211096"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524FE2A6-0A88-AD3A-DD75-D126FA764A89}"/>
              </a:ext>
            </a:extLst>
          </p:cNvPr>
          <p:cNvSpPr txBox="1"/>
          <p:nvPr/>
        </p:nvSpPr>
        <p:spPr>
          <a:xfrm>
            <a:off x="1337188" y="1936955"/>
            <a:ext cx="10038736" cy="3372077"/>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The implementation of the online shopping system has successfully transformed the shopping experience for both customers and businesses. By automating various processes such as order management, inventory tracking, and payment handling, the system has significantly improved efficiency, reduced operational costs, and minimized human errors.</a:t>
            </a:r>
          </a:p>
          <a:p>
            <a:pPr algn="just">
              <a:lnSpc>
                <a:spcPct val="150000"/>
              </a:lnSpc>
            </a:pPr>
            <a:r>
              <a:rPr lang="en-US" sz="1600" dirty="0">
                <a:latin typeface="Times New Roman" panose="02020603050405020304" pitchFamily="18" charset="0"/>
                <a:cs typeface="Times New Roman" panose="02020603050405020304" pitchFamily="18" charset="0"/>
              </a:rPr>
              <a:t>The project has achieved its primary goals of streamlining the purchasing process, enhancing customer satisfaction, and boosting sales. Feedback from users has been overwhelmingly positive, with high satisfaction rates attributed to the ease of use and secure transaction protocols. Additionally, the system has provided valuable insights into consumer behavior, allowing businesses to make data-driven decisions regarding marketing strategies and inventory management. The scalability of the system ensures that it can accommodate growth in both user numbers and transaction volumes without performance issues.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614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Placeholder 13" descr="3 ladies in discussion" title="Decorative">
            <a:extLst>
              <a:ext uri="{FF2B5EF4-FFF2-40B4-BE49-F238E27FC236}">
                <a16:creationId xmlns:a16="http://schemas.microsoft.com/office/drawing/2014/main" id="{15E558B1-9F51-4146-A449-BF38892A8453}"/>
              </a:ext>
              <a:ext uri="{C183D7F6-B498-43B3-948B-1728B52AA6E4}">
                <adec:decorative xmlns:adec="http://schemas.microsoft.com/office/drawing/2017/decorative" val="0"/>
              </a:ext>
            </a:extLst>
          </p:cNvPr>
          <p:cNvPicPr>
            <a:picLocks noGrp="1" noChangeAspect="1"/>
          </p:cNvPicPr>
          <p:nvPr>
            <p:ph type="pic" sz="quarter" idx="4294967295"/>
          </p:nvPr>
        </p:nvPicPr>
        <p:blipFill>
          <a:blip r:embed="rId2" cstate="email">
            <a:extLst>
              <a:ext uri="{28A0092B-C50C-407E-A947-70E740481C1C}">
                <a14:useLocalDpi xmlns:a14="http://schemas.microsoft.com/office/drawing/2010/main"/>
              </a:ext>
            </a:extLst>
          </a:blip>
          <a:srcRect/>
          <a:stretch>
            <a:fillRect/>
          </a:stretch>
        </p:blipFill>
        <p:spPr>
          <a:xfrm flipH="1">
            <a:off x="9372601" y="2424471"/>
            <a:ext cx="2817812" cy="2271712"/>
          </a:xfrm>
        </p:spPr>
      </p:pic>
      <p:sp>
        <p:nvSpPr>
          <p:cNvPr id="54" name="Title 53" hidden="1">
            <a:extLst>
              <a:ext uri="{FF2B5EF4-FFF2-40B4-BE49-F238E27FC236}">
                <a16:creationId xmlns:a16="http://schemas.microsoft.com/office/drawing/2014/main" id="{4C6A162B-A7A0-49BC-B7CB-0A66DC41715E}"/>
              </a:ext>
            </a:extLst>
          </p:cNvPr>
          <p:cNvSpPr>
            <a:spLocks noGrp="1"/>
          </p:cNvSpPr>
          <p:nvPr>
            <p:ph type="title" idx="4294967295"/>
          </p:nvPr>
        </p:nvSpPr>
        <p:spPr>
          <a:xfrm>
            <a:off x="0" y="-571500"/>
            <a:ext cx="10515600" cy="555625"/>
          </a:xfrm>
        </p:spPr>
        <p:txBody>
          <a:bodyPr>
            <a:normAutofit/>
          </a:bodyPr>
          <a:lstStyle/>
          <a:p>
            <a:r>
              <a:rPr lang="en-US" sz="2000" dirty="0">
                <a:solidFill>
                  <a:schemeClr val="bg1">
                    <a:lumMod val="85000"/>
                  </a:schemeClr>
                </a:solidFill>
              </a:rPr>
              <a:t>Photo Collage</a:t>
            </a:r>
          </a:p>
        </p:txBody>
      </p:sp>
      <p:pic>
        <p:nvPicPr>
          <p:cNvPr id="13" name="Picture Placeholder 5">
            <a:extLst>
              <a:ext uri="{FF2B5EF4-FFF2-40B4-BE49-F238E27FC236}">
                <a16:creationId xmlns:a16="http://schemas.microsoft.com/office/drawing/2014/main" id="{C1F0D4FA-A491-4D35-84B8-333978500F59}"/>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cstate="email">
            <a:extLst>
              <a:ext uri="{28A0092B-C50C-407E-A947-70E740481C1C}">
                <a14:useLocalDpi xmlns:a14="http://schemas.microsoft.com/office/drawing/2010/main"/>
              </a:ext>
            </a:extLst>
          </a:blip>
          <a:srcRect/>
          <a:stretch/>
        </p:blipFill>
        <p:spPr>
          <a:xfrm flipH="1">
            <a:off x="9374188" y="20996"/>
            <a:ext cx="2816225" cy="2403475"/>
          </a:xfrm>
        </p:spPr>
      </p:pic>
      <p:pic>
        <p:nvPicPr>
          <p:cNvPr id="15" name="Picture Placeholder 14" descr="two ladies talking" title="Decorative">
            <a:extLst>
              <a:ext uri="{FF2B5EF4-FFF2-40B4-BE49-F238E27FC236}">
                <a16:creationId xmlns:a16="http://schemas.microsoft.com/office/drawing/2014/main" id="{6E7929E0-03DA-4DB9-A1CD-6B898CCC0F9E}"/>
              </a:ext>
            </a:extLst>
          </p:cNvPr>
          <p:cNvPicPr>
            <a:picLocks noGrp="1" noChangeAspect="1"/>
          </p:cNvPicPr>
          <p:nvPr>
            <p:ph type="pic" sz="quarter" idx="4294967295"/>
          </p:nvPr>
        </p:nvPicPr>
        <p:blipFill rotWithShape="1">
          <a:blip r:embed="rId4" cstate="email">
            <a:extLst>
              <a:ext uri="{28A0092B-C50C-407E-A947-70E740481C1C}">
                <a14:useLocalDpi xmlns:a14="http://schemas.microsoft.com/office/drawing/2010/main"/>
              </a:ext>
            </a:extLst>
          </a:blip>
          <a:srcRect/>
          <a:stretch/>
        </p:blipFill>
        <p:spPr>
          <a:xfrm>
            <a:off x="9372601" y="4565292"/>
            <a:ext cx="2817812" cy="2271712"/>
          </a:xfrm>
        </p:spPr>
      </p:pic>
      <p:sp>
        <p:nvSpPr>
          <p:cNvPr id="4" name="TextBox 3">
            <a:extLst>
              <a:ext uri="{FF2B5EF4-FFF2-40B4-BE49-F238E27FC236}">
                <a16:creationId xmlns:a16="http://schemas.microsoft.com/office/drawing/2014/main" id="{6E28D5AE-135C-CFCD-5728-861D71C42B77}"/>
              </a:ext>
            </a:extLst>
          </p:cNvPr>
          <p:cNvSpPr txBox="1"/>
          <p:nvPr/>
        </p:nvSpPr>
        <p:spPr>
          <a:xfrm>
            <a:off x="973394" y="2330245"/>
            <a:ext cx="7580671" cy="1200329"/>
          </a:xfrm>
          <a:prstGeom prst="rect">
            <a:avLst/>
          </a:prstGeom>
          <a:noFill/>
        </p:spPr>
        <p:txBody>
          <a:bodyPr wrap="square" rtlCol="0">
            <a:spAutoFit/>
          </a:bodyPr>
          <a:lstStyle/>
          <a:p>
            <a:pPr algn="ctr"/>
            <a:r>
              <a:rPr lang="en-IN" sz="7200" dirty="0">
                <a:solidFill>
                  <a:schemeClr val="bg2">
                    <a:lumMod val="20000"/>
                    <a:lumOff val="80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250005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rot="10800000" flipV="1">
            <a:off x="324088" y="3985053"/>
            <a:ext cx="3622878" cy="691120"/>
          </a:xfrm>
        </p:spPr>
        <p:txBody>
          <a:bodyPr/>
          <a:lstStyle/>
          <a:p>
            <a:r>
              <a:rPr lang="en-US" sz="3200" dirty="0">
                <a:latin typeface="Times New Roman" panose="02020603050405020304" pitchFamily="18" charset="0"/>
                <a:cs typeface="Times New Roman" panose="02020603050405020304" pitchFamily="18" charset="0"/>
              </a:rPr>
              <a:t>AIM OF PROJECT</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3819646" y="879710"/>
            <a:ext cx="4629873" cy="879642"/>
          </a:xfrm>
        </p:spPr>
        <p:txBody>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products by allowing admins to add remove and update items in the store.</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a:xfrm>
            <a:off x="3819646" y="1759352"/>
            <a:ext cx="4629873" cy="879643"/>
          </a:xfrm>
        </p:spPr>
        <p:txBody>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Provide customers with an easy to use platform to browse and purchase products.</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a:xfrm>
            <a:off x="3819646" y="2709754"/>
            <a:ext cx="4294206" cy="1039295"/>
          </a:xfrm>
        </p:spPr>
        <p:txBody>
          <a:bodyPr/>
          <a:lstStyle/>
          <a:p>
            <a:pPr marL="285750" indent="-285750" algn="just">
              <a:lnSpc>
                <a:spcPct val="1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Simulate a smooth checkout process with order confirmation and address management.</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a:xfrm>
            <a:off x="3842493" y="3819808"/>
            <a:ext cx="4607026" cy="1044887"/>
          </a:xfrm>
        </p:spPr>
        <p:txBody>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Store and manage customer information including names and shipping address.</a:t>
            </a:r>
          </a:p>
        </p:txBody>
      </p:sp>
      <p:sp>
        <p:nvSpPr>
          <p:cNvPr id="11" name="Text Placeholder 10">
            <a:extLst>
              <a:ext uri="{FF2B5EF4-FFF2-40B4-BE49-F238E27FC236}">
                <a16:creationId xmlns:a16="http://schemas.microsoft.com/office/drawing/2014/main" id="{47B21F6A-5FD9-417C-9575-4DBC3185FD87}"/>
              </a:ext>
            </a:extLst>
          </p:cNvPr>
          <p:cNvSpPr>
            <a:spLocks noGrp="1"/>
          </p:cNvSpPr>
          <p:nvPr>
            <p:ph type="body" sz="quarter" idx="16"/>
          </p:nvPr>
        </p:nvSpPr>
        <p:spPr>
          <a:xfrm>
            <a:off x="3842493" y="4896253"/>
            <a:ext cx="4607026" cy="1044887"/>
          </a:xfrm>
        </p:spPr>
        <p:txBody>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Use an object oriented design to make the system scalable and easy to extend with new features.</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flipH="1">
            <a:off x="8449514" y="452284"/>
            <a:ext cx="3742481" cy="6194322"/>
          </a:xfrm>
        </p:spPr>
      </p:pic>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a:xfrm>
            <a:off x="0" y="2831690"/>
            <a:ext cx="12192000" cy="4026310"/>
          </a:xfrm>
        </p:spPr>
        <p:txBody>
          <a:bodyPr/>
          <a:lstStyle/>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Limited accessibility</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Insufficient search and navigation</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Poor user experience</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Shipping and delivery issues</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Customer support challenges</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a:xfrm>
            <a:off x="4807974" y="1145894"/>
            <a:ext cx="6282813" cy="925975"/>
          </a:xfrm>
        </p:spPr>
        <p:txBody>
          <a:bodyPr>
            <a:normAutofit/>
          </a:bodyPr>
          <a:lstStyle/>
          <a:p>
            <a:r>
              <a:rPr lang="en-US" sz="4000" dirty="0">
                <a:latin typeface="Times New Roman" panose="02020603050405020304" pitchFamily="18" charset="0"/>
                <a:cs typeface="Times New Roman" panose="02020603050405020304" pitchFamily="18" charset="0"/>
              </a:rPr>
              <a:t>PROBLEM STATEMENT</a:t>
            </a:r>
          </a:p>
        </p:txBody>
      </p:sp>
      <p:pic>
        <p:nvPicPr>
          <p:cNvPr id="17" name="Picture Placeholder 16">
            <a:extLst>
              <a:ext uri="{FF2B5EF4-FFF2-40B4-BE49-F238E27FC236}">
                <a16:creationId xmlns:a16="http://schemas.microsoft.com/office/drawing/2014/main" id="{9F8B4199-98DA-E0F4-448C-0055895B417C}"/>
              </a:ext>
            </a:extLst>
          </p:cNvPr>
          <p:cNvPicPr>
            <a:picLocks noGrp="1" noChangeAspect="1"/>
          </p:cNvPicPr>
          <p:nvPr>
            <p:ph type="pic" sz="quarter" idx="10"/>
          </p:nvPr>
        </p:nvPicPr>
        <p:blipFill>
          <a:blip r:embed="rId2"/>
          <a:srcRect l="19090" r="19090"/>
          <a:stretch>
            <a:fillRect/>
          </a:stretch>
        </p:blipFill>
        <p:spPr>
          <a:xfrm>
            <a:off x="0" y="1"/>
            <a:ext cx="4178461" cy="3358586"/>
          </a:xfrm>
          <a:prstGeom prst="rect">
            <a:avLst/>
          </a:prstGeom>
        </p:spPr>
      </p:pic>
      <p:pic>
        <p:nvPicPr>
          <p:cNvPr id="20" name="Picture Placeholder 19">
            <a:extLst>
              <a:ext uri="{FF2B5EF4-FFF2-40B4-BE49-F238E27FC236}">
                <a16:creationId xmlns:a16="http://schemas.microsoft.com/office/drawing/2014/main" id="{0F1B228E-A115-6F99-B4A8-22EF5C5494FD}"/>
              </a:ext>
            </a:extLst>
          </p:cNvPr>
          <p:cNvPicPr>
            <a:picLocks noGrp="1" noChangeAspect="1"/>
          </p:cNvPicPr>
          <p:nvPr>
            <p:ph type="pic" sz="quarter" idx="12"/>
          </p:nvPr>
        </p:nvPicPr>
        <p:blipFill>
          <a:blip r:embed="rId3"/>
          <a:srcRect l="13348" r="13348"/>
          <a:stretch>
            <a:fillRect/>
          </a:stretch>
        </p:blipFill>
        <p:spPr>
          <a:xfrm>
            <a:off x="0" y="3358587"/>
            <a:ext cx="4178461" cy="3499412"/>
          </a:xfrm>
          <a:prstGeom prst="rect">
            <a:avLst/>
          </a:prstGeom>
        </p:spPr>
      </p:pic>
    </p:spTree>
    <p:extLst>
      <p:ext uri="{BB962C8B-B14F-4D97-AF65-F5344CB8AC3E}">
        <p14:creationId xmlns:p14="http://schemas.microsoft.com/office/powerpoint/2010/main" val="4299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157704" y="659758"/>
            <a:ext cx="4490174" cy="2325575"/>
          </a:xfrm>
        </p:spPr>
        <p:txBody>
          <a:bodyPr>
            <a:normAutofit/>
          </a:bodyPr>
          <a:lstStyle/>
          <a:p>
            <a:pPr>
              <a:lnSpc>
                <a:spcPct val="150000"/>
              </a:lnSpc>
            </a:pPr>
            <a:r>
              <a:rPr lang="en-US" sz="4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PROJECT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DESCRIPTION</a:t>
            </a:r>
            <a:r>
              <a:rPr lang="en-US" dirty="0"/>
              <a:t> </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a:xfrm>
            <a:off x="4977113" y="659758"/>
            <a:ext cx="6852213" cy="682906"/>
          </a:xfrm>
        </p:spPr>
        <p:txBody>
          <a:bodyPr>
            <a:noAutofit/>
          </a:bodyPr>
          <a:lstStyle/>
          <a:p>
            <a:r>
              <a:rPr lang="en-US" sz="4000" dirty="0">
                <a:latin typeface="Times New Roman" panose="02020603050405020304" pitchFamily="18" charset="0"/>
                <a:cs typeface="Times New Roman" panose="02020603050405020304" pitchFamily="18" charset="0"/>
              </a:rPr>
              <a:t>  </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a:xfrm>
            <a:off x="4803495" y="0"/>
            <a:ext cx="7355066" cy="6858000"/>
          </a:xfrm>
        </p:spPr>
        <p:txBody>
          <a:bodyPr>
            <a:normAutofit/>
          </a:bodyPr>
          <a:lstStyle/>
          <a:p>
            <a:pPr marL="285750" indent="-285750">
              <a:buFont typeface="Wingdings" panose="05000000000000000000" pitchFamily="2" charset="2"/>
              <a:buChar char="Ø"/>
            </a:pPr>
            <a:endParaRPr lang="en-US" sz="16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METHODOLOGIES USED FOR THE PROJECT</a:t>
            </a:r>
          </a:p>
          <a:p>
            <a:r>
              <a:rPr lang="en-US" b="1" dirty="0">
                <a:latin typeface="Times New Roman" panose="02020603050405020304" pitchFamily="18" charset="0"/>
                <a:cs typeface="Times New Roman" panose="02020603050405020304" pitchFamily="18" charset="0"/>
              </a:rPr>
              <a:t>                         1.   </a:t>
            </a:r>
            <a:r>
              <a:rPr lang="en-US" dirty="0">
                <a:latin typeface="Times New Roman" panose="02020603050405020304" pitchFamily="18" charset="0"/>
                <a:cs typeface="Times New Roman" panose="02020603050405020304" pitchFamily="18" charset="0"/>
              </a:rPr>
              <a:t>Object- oriented programming </a:t>
            </a:r>
          </a:p>
          <a:p>
            <a:r>
              <a:rPr lang="en-US" b="1" dirty="0">
                <a:latin typeface="Times New Roman" panose="02020603050405020304" pitchFamily="18" charset="0"/>
                <a:cs typeface="Times New Roman" panose="02020603050405020304" pitchFamily="18" charset="0"/>
              </a:rPr>
              <a:t>	    2.  </a:t>
            </a:r>
            <a:r>
              <a:rPr lang="en-US" dirty="0">
                <a:latin typeface="Times New Roman" panose="02020603050405020304" pitchFamily="18" charset="0"/>
                <a:cs typeface="Times New Roman" panose="02020603050405020304" pitchFamily="18" charset="0"/>
              </a:rPr>
              <a:t>Modular design</a:t>
            </a:r>
          </a:p>
          <a:p>
            <a:r>
              <a:rPr lang="en-US" b="1" dirty="0">
                <a:latin typeface="Times New Roman" panose="02020603050405020304" pitchFamily="18" charset="0"/>
                <a:cs typeface="Times New Roman" panose="02020603050405020304" pitchFamily="18" charset="0"/>
              </a:rPr>
              <a:t>	    3.  </a:t>
            </a:r>
            <a:r>
              <a:rPr lang="en-US" dirty="0">
                <a:latin typeface="Times New Roman" panose="02020603050405020304" pitchFamily="18" charset="0"/>
                <a:cs typeface="Times New Roman" panose="02020603050405020304" pitchFamily="18" charset="0"/>
              </a:rPr>
              <a:t>Desig</a:t>
            </a:r>
            <a:r>
              <a:rPr lang="en-US" sz="1600" dirty="0">
                <a:latin typeface="Times New Roman" panose="02020603050405020304" pitchFamily="18" charset="0"/>
                <a:cs typeface="Times New Roman" panose="02020603050405020304" pitchFamily="18" charset="0"/>
              </a:rPr>
              <a:t>n </a:t>
            </a:r>
            <a:r>
              <a:rPr lang="en-US" dirty="0">
                <a:latin typeface="Times New Roman" panose="02020603050405020304" pitchFamily="18" charset="0"/>
                <a:cs typeface="Times New Roman" panose="02020603050405020304" pitchFamily="18" charset="0"/>
              </a:rPr>
              <a:t>patterns</a:t>
            </a:r>
          </a:p>
          <a:p>
            <a:r>
              <a:rPr lang="en-US" b="1" dirty="0">
                <a:latin typeface="Times New Roman" panose="02020603050405020304" pitchFamily="18" charset="0"/>
                <a:cs typeface="Times New Roman" panose="02020603050405020304" pitchFamily="18" charset="0"/>
              </a:rPr>
              <a:t>                         4.   </a:t>
            </a:r>
            <a:r>
              <a:rPr lang="en-US" dirty="0">
                <a:latin typeface="Times New Roman" panose="02020603050405020304" pitchFamily="18" charset="0"/>
                <a:cs typeface="Times New Roman" panose="02020603050405020304" pitchFamily="18" charset="0"/>
              </a:rPr>
              <a:t>Model view controller</a:t>
            </a:r>
          </a:p>
          <a:p>
            <a:r>
              <a:rPr lang="en-US" b="1" dirty="0">
                <a:latin typeface="Times New Roman" panose="02020603050405020304" pitchFamily="18" charset="0"/>
                <a:cs typeface="Times New Roman" panose="02020603050405020304" pitchFamily="18" charset="0"/>
              </a:rPr>
              <a:t>                         5.  </a:t>
            </a:r>
            <a:r>
              <a:rPr lang="en-US" dirty="0">
                <a:latin typeface="Times New Roman" panose="02020603050405020304" pitchFamily="18" charset="0"/>
                <a:cs typeface="Times New Roman" panose="02020603050405020304" pitchFamily="18" charset="0"/>
              </a:rPr>
              <a:t>Data persistence</a:t>
            </a: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SCOPE OF THE PROJECT</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E-Commerce simulation</a:t>
            </a:r>
          </a:p>
          <a:p>
            <a:pPr marL="285750" indent="-285750" algn="just">
              <a:lnSpc>
                <a:spcPct val="15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Oop</a:t>
            </a:r>
            <a:r>
              <a:rPr lang="en-US" dirty="0">
                <a:latin typeface="Times New Roman" panose="02020603050405020304" pitchFamily="18" charset="0"/>
                <a:cs typeface="Times New Roman" panose="02020603050405020304" pitchFamily="18" charset="0"/>
              </a:rPr>
              <a:t> principles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Modularity</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User interaction</a:t>
            </a:r>
          </a:p>
        </p:txBody>
      </p:sp>
      <p:sp>
        <p:nvSpPr>
          <p:cNvPr id="9" name="Text Placeholder 8"/>
          <p:cNvSpPr>
            <a:spLocks noGrp="1"/>
          </p:cNvSpPr>
          <p:nvPr>
            <p:ph type="body" sz="quarter" idx="16"/>
          </p:nvPr>
        </p:nvSpPr>
        <p:spPr>
          <a:xfrm>
            <a:off x="33439" y="3521588"/>
            <a:ext cx="5150734" cy="3429010"/>
          </a:xfrm>
        </p:spPr>
        <p:txBody>
          <a:bodyPr>
            <a:normAutofit/>
          </a:bodyPr>
          <a:lstStyle/>
          <a:p>
            <a:r>
              <a:rPr lang="en-US" sz="40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KEY FEATURES</a:t>
            </a:r>
          </a:p>
          <a:p>
            <a:r>
              <a:rPr lang="en-US" sz="40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1. </a:t>
            </a:r>
            <a:r>
              <a:rPr lang="en-US" sz="1400" dirty="0">
                <a:latin typeface="Times New Roman" panose="02020603050405020304" pitchFamily="18" charset="0"/>
                <a:cs typeface="Times New Roman" panose="02020603050405020304" pitchFamily="18" charset="0"/>
              </a:rPr>
              <a:t>User Registration and authentication.</a:t>
            </a:r>
          </a:p>
          <a:p>
            <a:r>
              <a:rPr lang="en-US" sz="1400" b="1" dirty="0">
                <a:latin typeface="Times New Roman" panose="02020603050405020304" pitchFamily="18" charset="0"/>
                <a:cs typeface="Times New Roman" panose="02020603050405020304" pitchFamily="18" charset="0"/>
              </a:rPr>
              <a:t>   2. </a:t>
            </a:r>
            <a:r>
              <a:rPr lang="en-US" sz="1400" dirty="0">
                <a:latin typeface="Times New Roman" panose="02020603050405020304" pitchFamily="18" charset="0"/>
                <a:cs typeface="Times New Roman" panose="02020603050405020304" pitchFamily="18" charset="0"/>
              </a:rPr>
              <a:t>Product Catalog.</a:t>
            </a:r>
          </a:p>
          <a:p>
            <a:r>
              <a:rPr lang="en-US" sz="1400" b="1" dirty="0">
                <a:latin typeface="Times New Roman" panose="02020603050405020304" pitchFamily="18" charset="0"/>
                <a:cs typeface="Times New Roman" panose="02020603050405020304" pitchFamily="18" charset="0"/>
              </a:rPr>
              <a:t>   3. </a:t>
            </a:r>
            <a:r>
              <a:rPr lang="en-US" sz="1400" dirty="0">
                <a:latin typeface="Times New Roman" panose="02020603050405020304" pitchFamily="18" charset="0"/>
                <a:cs typeface="Times New Roman" panose="02020603050405020304" pitchFamily="18" charset="0"/>
              </a:rPr>
              <a:t>Shopping Cart</a:t>
            </a:r>
          </a:p>
          <a:p>
            <a:r>
              <a:rPr lang="en-US" sz="1400" b="1" dirty="0">
                <a:latin typeface="Times New Roman" panose="02020603050405020304" pitchFamily="18" charset="0"/>
                <a:cs typeface="Times New Roman" panose="02020603050405020304" pitchFamily="18" charset="0"/>
              </a:rPr>
              <a:t>   4. </a:t>
            </a:r>
            <a:r>
              <a:rPr lang="en-US" sz="1400" dirty="0">
                <a:latin typeface="Times New Roman" panose="02020603050405020304" pitchFamily="18" charset="0"/>
                <a:cs typeface="Times New Roman" panose="02020603050405020304" pitchFamily="18" charset="0"/>
              </a:rPr>
              <a:t>Order Processing , Order history and Tracking</a:t>
            </a:r>
          </a:p>
          <a:p>
            <a:r>
              <a:rPr lang="en-US" sz="1400" b="1" dirty="0">
                <a:latin typeface="Times New Roman" panose="02020603050405020304" pitchFamily="18" charset="0"/>
                <a:cs typeface="Times New Roman" panose="02020603050405020304" pitchFamily="18" charset="0"/>
              </a:rPr>
              <a:t>   5. </a:t>
            </a:r>
            <a:r>
              <a:rPr lang="en-US" sz="1400" dirty="0">
                <a:latin typeface="Times New Roman" panose="02020603050405020304" pitchFamily="18" charset="0"/>
                <a:cs typeface="Times New Roman" panose="02020603050405020304" pitchFamily="18" charset="0"/>
              </a:rPr>
              <a:t>Payment Gateway , Admin Features</a:t>
            </a:r>
          </a:p>
          <a:p>
            <a:r>
              <a:rPr lang="en-US" sz="1400" dirty="0">
                <a:latin typeface="Times New Roman" panose="02020603050405020304" pitchFamily="18" charset="0"/>
                <a:cs typeface="Times New Roman" panose="02020603050405020304" pitchFamily="18" charset="0"/>
              </a:rPr>
              <a:t>   6. Error Handling</a:t>
            </a:r>
          </a:p>
          <a:p>
            <a:endParaRPr lang="en-US"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7CC9104-4383-E340-07B3-8CFCE2AC1547}"/>
              </a:ext>
            </a:extLst>
          </p:cNvPr>
          <p:cNvPicPr>
            <a:picLocks noChangeAspect="1"/>
          </p:cNvPicPr>
          <p:nvPr/>
        </p:nvPicPr>
        <p:blipFill>
          <a:blip r:embed="rId2"/>
          <a:stretch>
            <a:fillRect/>
          </a:stretch>
        </p:blipFill>
        <p:spPr>
          <a:xfrm>
            <a:off x="4803494" y="4456252"/>
            <a:ext cx="7388506" cy="2401747"/>
          </a:xfrm>
          <a:prstGeom prst="rect">
            <a:avLst/>
          </a:prstGeom>
        </p:spPr>
      </p:pic>
    </p:spTree>
    <p:extLst>
      <p:ext uri="{BB962C8B-B14F-4D97-AF65-F5344CB8AC3E}">
        <p14:creationId xmlns:p14="http://schemas.microsoft.com/office/powerpoint/2010/main" val="26879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a:xfrm>
            <a:off x="4146222" y="356878"/>
            <a:ext cx="3955041" cy="793497"/>
          </a:xfrm>
        </p:spPr>
        <p:txBody>
          <a:bodyPr/>
          <a:lstStyle/>
          <a:p>
            <a:r>
              <a:rPr lang="en-US" dirty="0">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FUNCTIONS</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a:xfrm>
            <a:off x="3952569" y="1288026"/>
            <a:ext cx="4148694" cy="5329084"/>
          </a:xfrm>
        </p:spPr>
        <p:txBody>
          <a:bodyPr>
            <a:normAutofit/>
          </a:bodyPr>
          <a:lstStyle/>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Allows users to create accounts log in and log out securely. Ensures proper user management </a:t>
            </a:r>
            <a:r>
              <a:rPr lang="en-US" sz="1600" dirty="0" err="1">
                <a:latin typeface="Times New Roman" panose="02020603050405020304" pitchFamily="18" charset="0"/>
                <a:cs typeface="Times New Roman" panose="02020603050405020304" pitchFamily="18" charset="0"/>
              </a:rPr>
              <a:t>icludung</a:t>
            </a:r>
            <a:r>
              <a:rPr lang="en-US" sz="1600" dirty="0">
                <a:latin typeface="Times New Roman" panose="02020603050405020304" pitchFamily="18" charset="0"/>
                <a:cs typeface="Times New Roman" panose="02020603050405020304" pitchFamily="18" charset="0"/>
              </a:rPr>
              <a:t> profile updates and password resets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Handles the addition update and removal of products . provides features for categorizing products ,selling prices and managing stock availability.</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Allows user to add , update or remove products in their virtual cart. calculates the total cost dynamically as products are added or removed.</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Manages the process of placing orders including checkouts , payment processing and generating order summaries or receipts.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Provides </a:t>
            </a:r>
            <a:r>
              <a:rPr lang="en-US" sz="1600" dirty="0" err="1">
                <a:latin typeface="Times New Roman" panose="02020603050405020304" pitchFamily="18" charset="0"/>
                <a:cs typeface="Times New Roman" panose="02020603050405020304" pitchFamily="18" charset="0"/>
              </a:rPr>
              <a:t>searche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fuctionality</a:t>
            </a:r>
            <a:r>
              <a:rPr lang="en-US" sz="1600" dirty="0">
                <a:latin typeface="Times New Roman" panose="02020603050405020304" pitchFamily="18" charset="0"/>
                <a:cs typeface="Times New Roman" panose="02020603050405020304" pitchFamily="18" charset="0"/>
              </a:rPr>
              <a:t> for users to easily find products by keywords , </a:t>
            </a:r>
            <a:r>
              <a:rPr lang="en-US" sz="1600" dirty="0" err="1">
                <a:latin typeface="Times New Roman" panose="02020603050405020304" pitchFamily="18" charset="0"/>
                <a:cs typeface="Times New Roman" panose="02020603050405020304" pitchFamily="18" charset="0"/>
              </a:rPr>
              <a:t>categories,or</a:t>
            </a:r>
            <a:r>
              <a:rPr lang="en-US" sz="1600" dirty="0">
                <a:latin typeface="Times New Roman" panose="02020603050405020304" pitchFamily="18" charset="0"/>
                <a:cs typeface="Times New Roman" panose="02020603050405020304" pitchFamily="18" charset="0"/>
              </a:rPr>
              <a:t> filters.(</a:t>
            </a:r>
            <a:r>
              <a:rPr lang="en-US" sz="1600" dirty="0" err="1">
                <a:latin typeface="Times New Roman" panose="02020603050405020304" pitchFamily="18" charset="0"/>
                <a:cs typeface="Times New Roman" panose="02020603050405020304" pitchFamily="18" charset="0"/>
              </a:rPr>
              <a:t>eg</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price,rating,availability</a:t>
            </a:r>
            <a:r>
              <a:rPr lang="en-US" sz="16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Facilitates secure payment method like credit card , debit card, or digital wallets</a:t>
            </a:r>
          </a:p>
          <a:p>
            <a:pPr algn="just">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p:txBody>
      </p:sp>
      <p:pic>
        <p:nvPicPr>
          <p:cNvPr id="4" name="Picture Placeholder 3">
            <a:extLst>
              <a:ext uri="{FF2B5EF4-FFF2-40B4-BE49-F238E27FC236}">
                <a16:creationId xmlns:a16="http://schemas.microsoft.com/office/drawing/2014/main" id="{8EBE686B-8AEA-BFEA-1CA2-EF0F5D8BAA0B}"/>
              </a:ext>
            </a:extLst>
          </p:cNvPr>
          <p:cNvPicPr>
            <a:picLocks noGrp="1" noChangeAspect="1"/>
          </p:cNvPicPr>
          <p:nvPr>
            <p:ph type="pic" sz="quarter" idx="16"/>
          </p:nvPr>
        </p:nvPicPr>
        <p:blipFill>
          <a:blip r:embed="rId2"/>
          <a:srcRect l="31963" r="31963"/>
          <a:stretch>
            <a:fillRect/>
          </a:stretch>
        </p:blipFill>
        <p:spPr>
          <a:xfrm>
            <a:off x="0" y="4288"/>
            <a:ext cx="3746091" cy="6853712"/>
          </a:xfrm>
          <a:prstGeom prst="rect">
            <a:avLst/>
          </a:prstGeom>
        </p:spPr>
      </p:pic>
      <p:pic>
        <p:nvPicPr>
          <p:cNvPr id="7" name="Picture Placeholder 6">
            <a:extLst>
              <a:ext uri="{FF2B5EF4-FFF2-40B4-BE49-F238E27FC236}">
                <a16:creationId xmlns:a16="http://schemas.microsoft.com/office/drawing/2014/main" id="{F3080C67-A3C5-E64B-5981-E401C7D43E08}"/>
              </a:ext>
            </a:extLst>
          </p:cNvPr>
          <p:cNvPicPr>
            <a:picLocks noGrp="1" noChangeAspect="1"/>
          </p:cNvPicPr>
          <p:nvPr>
            <p:ph type="pic" sz="quarter" idx="17"/>
          </p:nvPr>
        </p:nvPicPr>
        <p:blipFill>
          <a:blip r:embed="rId3"/>
          <a:srcRect l="22944" r="22944"/>
          <a:stretch>
            <a:fillRect/>
          </a:stretch>
        </p:blipFill>
        <p:spPr>
          <a:xfrm>
            <a:off x="8505840" y="0"/>
            <a:ext cx="3686160" cy="6853712"/>
          </a:xfrm>
          <a:prstGeom prst="rect">
            <a:avLst/>
          </a:prstGeom>
        </p:spPr>
      </p:pic>
    </p:spTree>
    <p:extLst>
      <p:ext uri="{BB962C8B-B14F-4D97-AF65-F5344CB8AC3E}">
        <p14:creationId xmlns:p14="http://schemas.microsoft.com/office/powerpoint/2010/main" val="288594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06B4C7-278E-4907-8F8C-E7A44D6FE8F1}"/>
              </a:ext>
            </a:extLst>
          </p:cNvPr>
          <p:cNvSpPr>
            <a:spLocks noGrp="1"/>
          </p:cNvSpPr>
          <p:nvPr>
            <p:ph type="body" sz="quarter" idx="11"/>
          </p:nvPr>
        </p:nvSpPr>
        <p:spPr>
          <a:xfrm>
            <a:off x="0" y="2851355"/>
            <a:ext cx="12192000" cy="4095135"/>
          </a:xfrm>
        </p:spPr>
        <p:txBody>
          <a:bodyPr/>
          <a:lstStyle/>
          <a:p>
            <a:pPr algn="just"/>
            <a:r>
              <a:rPr lang="en-US" sz="1600" dirty="0">
                <a:latin typeface="Times New Roman" panose="02020603050405020304" pitchFamily="18" charset="0"/>
                <a:cs typeface="Times New Roman" panose="02020603050405020304" pitchFamily="18" charset="0"/>
              </a:rPr>
              <a:t>The system should be able to handle a variety of inputs  users, whether they are entering product information, payment details, or login credentials. The system should anticipate different forms of valid inputs and respond correctly. Key aspects of input versatility include:</a:t>
            </a:r>
          </a:p>
          <a:p>
            <a:pPr marL="285750" indent="-285750"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User Registration Inputs</a:t>
            </a:r>
          </a:p>
          <a:p>
            <a:pPr marL="285750" indent="-285750"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Product Search</a:t>
            </a:r>
          </a:p>
          <a:p>
            <a:pPr marL="285750" indent="-285750"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Payment Information</a:t>
            </a:r>
          </a:p>
          <a:p>
            <a:pPr marL="285750" indent="-285750"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Order Quantity Input</a:t>
            </a:r>
          </a:p>
          <a:p>
            <a:pPr marL="285750" indent="-285750" algn="just">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2B470426-032E-1DDA-119F-AC5655AA3535}"/>
              </a:ext>
            </a:extLst>
          </p:cNvPr>
          <p:cNvSpPr>
            <a:spLocks noGrp="1"/>
          </p:cNvSpPr>
          <p:nvPr>
            <p:ph type="title"/>
          </p:nvPr>
        </p:nvSpPr>
        <p:spPr>
          <a:xfrm>
            <a:off x="5132439" y="147484"/>
            <a:ext cx="6770180" cy="1504336"/>
          </a:xfrm>
        </p:spPr>
        <p:txBody>
          <a:bodyPr>
            <a:normAutofit/>
          </a:bodyPr>
          <a:lstStyle/>
          <a:p>
            <a:r>
              <a:rPr lang="en-US" dirty="0">
                <a:latin typeface="Times New Roman" panose="02020603050405020304" pitchFamily="18" charset="0"/>
                <a:cs typeface="Times New Roman" panose="02020603050405020304" pitchFamily="18" charset="0"/>
              </a:rPr>
              <a:t>INPUT VERSATILITY AND ERROR HANDLING</a:t>
            </a:r>
            <a:endParaRPr lang="en-IN" dirty="0">
              <a:latin typeface="Times New Roman" panose="02020603050405020304" pitchFamily="18" charset="0"/>
              <a:cs typeface="Times New Roman" panose="02020603050405020304" pitchFamily="18" charset="0"/>
            </a:endParaRPr>
          </a:p>
        </p:txBody>
      </p:sp>
      <p:pic>
        <p:nvPicPr>
          <p:cNvPr id="8" name="Picture Placeholder 7">
            <a:extLst>
              <a:ext uri="{FF2B5EF4-FFF2-40B4-BE49-F238E27FC236}">
                <a16:creationId xmlns:a16="http://schemas.microsoft.com/office/drawing/2014/main" id="{6F0EB5A3-2944-74D4-9D9B-96D474329C2B}"/>
              </a:ext>
            </a:extLst>
          </p:cNvPr>
          <p:cNvPicPr>
            <a:picLocks noGrp="1" noChangeAspect="1"/>
          </p:cNvPicPr>
          <p:nvPr>
            <p:ph type="pic" sz="quarter" idx="10"/>
          </p:nvPr>
        </p:nvPicPr>
        <p:blipFill>
          <a:blip r:embed="rId2"/>
          <a:srcRect l="44244" r="44244"/>
          <a:stretch>
            <a:fillRect/>
          </a:stretch>
        </p:blipFill>
        <p:spPr>
          <a:xfrm>
            <a:off x="971835" y="152400"/>
            <a:ext cx="3797003" cy="2600631"/>
          </a:xfrm>
          <a:prstGeom prst="rect">
            <a:avLst/>
          </a:prstGeom>
        </p:spPr>
      </p:pic>
      <p:pic>
        <p:nvPicPr>
          <p:cNvPr id="11" name="Picture Placeholder 10">
            <a:extLst>
              <a:ext uri="{FF2B5EF4-FFF2-40B4-BE49-F238E27FC236}">
                <a16:creationId xmlns:a16="http://schemas.microsoft.com/office/drawing/2014/main" id="{A86EE65F-0066-B03B-D49A-7D3570AD17FE}"/>
              </a:ext>
            </a:extLst>
          </p:cNvPr>
          <p:cNvPicPr>
            <a:picLocks noGrp="1" noChangeAspect="1"/>
          </p:cNvPicPr>
          <p:nvPr>
            <p:ph type="pic" sz="quarter" idx="12"/>
          </p:nvPr>
        </p:nvPicPr>
        <p:blipFill>
          <a:blip r:embed="rId3"/>
          <a:srcRect l="13185" r="13185"/>
          <a:stretch>
            <a:fillRect/>
          </a:stretch>
        </p:blipFill>
        <p:spPr>
          <a:xfrm>
            <a:off x="971835" y="3428999"/>
            <a:ext cx="3797003" cy="2902975"/>
          </a:xfrm>
        </p:spPr>
      </p:pic>
      <p:pic>
        <p:nvPicPr>
          <p:cNvPr id="13" name="Picture 12">
            <a:extLst>
              <a:ext uri="{FF2B5EF4-FFF2-40B4-BE49-F238E27FC236}">
                <a16:creationId xmlns:a16="http://schemas.microsoft.com/office/drawing/2014/main" id="{2C2AD653-D103-7CD5-C568-B8665AFA049B}"/>
              </a:ext>
            </a:extLst>
          </p:cNvPr>
          <p:cNvPicPr>
            <a:picLocks noChangeAspect="1"/>
          </p:cNvPicPr>
          <p:nvPr/>
        </p:nvPicPr>
        <p:blipFill>
          <a:blip r:embed="rId4"/>
          <a:stretch>
            <a:fillRect/>
          </a:stretch>
        </p:blipFill>
        <p:spPr>
          <a:xfrm>
            <a:off x="971835" y="152400"/>
            <a:ext cx="3716787" cy="2600632"/>
          </a:xfrm>
          <a:prstGeom prst="rect">
            <a:avLst/>
          </a:prstGeom>
        </p:spPr>
      </p:pic>
    </p:spTree>
    <p:extLst>
      <p:ext uri="{BB962C8B-B14F-4D97-AF65-F5344CB8AC3E}">
        <p14:creationId xmlns:p14="http://schemas.microsoft.com/office/powerpoint/2010/main" val="2435183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A95344-5A49-BC26-4441-4E923C09998C}"/>
              </a:ext>
            </a:extLst>
          </p:cNvPr>
          <p:cNvSpPr>
            <a:spLocks noGrp="1"/>
          </p:cNvSpPr>
          <p:nvPr>
            <p:ph type="title"/>
          </p:nvPr>
        </p:nvSpPr>
        <p:spPr>
          <a:xfrm>
            <a:off x="33694" y="717756"/>
            <a:ext cx="3525583" cy="5673212"/>
          </a:xfrm>
        </p:spPr>
        <p:txBody>
          <a:bodyPr/>
          <a:lstStyle/>
          <a:p>
            <a:endParaRPr lang="en-IN" dirty="0"/>
          </a:p>
        </p:txBody>
      </p:sp>
      <p:sp>
        <p:nvSpPr>
          <p:cNvPr id="5" name="Text Placeholder 4">
            <a:extLst>
              <a:ext uri="{FF2B5EF4-FFF2-40B4-BE49-F238E27FC236}">
                <a16:creationId xmlns:a16="http://schemas.microsoft.com/office/drawing/2014/main" id="{A2531EED-C42D-3490-7B35-CFE36B9F753C}"/>
              </a:ext>
            </a:extLst>
          </p:cNvPr>
          <p:cNvSpPr>
            <a:spLocks noGrp="1"/>
          </p:cNvSpPr>
          <p:nvPr>
            <p:ph type="body" sz="quarter" idx="15"/>
          </p:nvPr>
        </p:nvSpPr>
        <p:spPr>
          <a:xfrm>
            <a:off x="33694" y="644643"/>
            <a:ext cx="3435607" cy="6140243"/>
          </a:xfrm>
        </p:spPr>
        <p:txBody>
          <a:bodyPr>
            <a:normAutofit/>
          </a:bodyPr>
          <a:lstStyle/>
          <a:p>
            <a:pPr marL="0" indent="0">
              <a:buNone/>
            </a:pPr>
            <a:r>
              <a:rPr lang="en-IN" sz="4400" dirty="0">
                <a:solidFill>
                  <a:schemeClr val="tx2"/>
                </a:solidFill>
                <a:latin typeface="Times New Roman" panose="02020603050405020304" pitchFamily="18" charset="0"/>
                <a:cs typeface="Times New Roman" panose="02020603050405020304" pitchFamily="18" charset="0"/>
              </a:rPr>
              <a:t>  ERROR HANDLING</a:t>
            </a:r>
          </a:p>
          <a:p>
            <a:pPr algn="just">
              <a:buFont typeface="Wingdings" panose="05000000000000000000" pitchFamily="2" charset="2"/>
              <a:buChar char="Ø"/>
            </a:pPr>
            <a:r>
              <a:rPr lang="en-US" sz="1900" dirty="0">
                <a:solidFill>
                  <a:schemeClr val="tx2"/>
                </a:solidFill>
                <a:latin typeface="Times New Roman" panose="02020603050405020304" pitchFamily="18" charset="0"/>
                <a:cs typeface="Times New Roman" panose="02020603050405020304" pitchFamily="18" charset="0"/>
              </a:rPr>
              <a:t>The system needs to gracefully handle incorrect or unexpected inputs. Here are some common error scenarios and how the system might handle them:</a:t>
            </a:r>
          </a:p>
          <a:p>
            <a:pPr marL="0" indent="0" algn="just">
              <a:buNone/>
            </a:pPr>
            <a:r>
              <a:rPr lang="en-US" sz="1900" dirty="0">
                <a:solidFill>
                  <a:schemeClr val="tx2"/>
                </a:solidFill>
                <a:latin typeface="Times New Roman" panose="02020603050405020304" pitchFamily="18" charset="0"/>
                <a:cs typeface="Times New Roman" panose="02020603050405020304" pitchFamily="18" charset="0"/>
              </a:rPr>
              <a:t>        1.Incorrect Login Details</a:t>
            </a:r>
          </a:p>
          <a:p>
            <a:pPr marL="0" indent="0" algn="just">
              <a:buNone/>
            </a:pPr>
            <a:r>
              <a:rPr lang="en-US" sz="1900" dirty="0">
                <a:solidFill>
                  <a:schemeClr val="tx2"/>
                </a:solidFill>
                <a:latin typeface="Times New Roman" panose="02020603050405020304" pitchFamily="18" charset="0"/>
                <a:cs typeface="Times New Roman" panose="02020603050405020304" pitchFamily="18" charset="0"/>
              </a:rPr>
              <a:t>        2. Product Not Found</a:t>
            </a:r>
          </a:p>
          <a:p>
            <a:pPr marL="0" indent="0" algn="just">
              <a:buNone/>
            </a:pPr>
            <a:r>
              <a:rPr lang="en-US" sz="1900" dirty="0">
                <a:solidFill>
                  <a:schemeClr val="tx2"/>
                </a:solidFill>
                <a:latin typeface="Times New Roman" panose="02020603050405020304" pitchFamily="18" charset="0"/>
                <a:cs typeface="Times New Roman" panose="02020603050405020304" pitchFamily="18" charset="0"/>
              </a:rPr>
              <a:t>        3. Invalid Payment Details</a:t>
            </a:r>
          </a:p>
          <a:p>
            <a:pPr marL="0" indent="0" algn="just">
              <a:buNone/>
            </a:pPr>
            <a:r>
              <a:rPr lang="en-US" sz="1900" dirty="0">
                <a:solidFill>
                  <a:schemeClr val="tx2"/>
                </a:solidFill>
                <a:latin typeface="Times New Roman" panose="02020603050405020304" pitchFamily="18" charset="0"/>
                <a:cs typeface="Times New Roman" panose="02020603050405020304" pitchFamily="18" charset="0"/>
              </a:rPr>
              <a:t>        4. Invalid Cart Quantity</a:t>
            </a:r>
          </a:p>
          <a:p>
            <a:pPr marL="0" indent="0" algn="just">
              <a:buNone/>
            </a:pPr>
            <a:r>
              <a:rPr lang="en-US" sz="1900" dirty="0">
                <a:solidFill>
                  <a:schemeClr val="tx2"/>
                </a:solidFill>
                <a:latin typeface="Times New Roman" panose="02020603050405020304" pitchFamily="18" charset="0"/>
                <a:cs typeface="Times New Roman" panose="02020603050405020304" pitchFamily="18" charset="0"/>
              </a:rPr>
              <a:t>        </a:t>
            </a:r>
            <a:endParaRPr lang="en-IN" sz="1900" dirty="0">
              <a:solidFill>
                <a:schemeClr val="tx2"/>
              </a:solidFill>
              <a:latin typeface="Times New Roman" panose="02020603050405020304" pitchFamily="18" charset="0"/>
              <a:cs typeface="Times New Roman" panose="02020603050405020304" pitchFamily="18" charset="0"/>
            </a:endParaRPr>
          </a:p>
        </p:txBody>
      </p:sp>
      <p:pic>
        <p:nvPicPr>
          <p:cNvPr id="2" name="Picture Placeholder 1">
            <a:extLst>
              <a:ext uri="{FF2B5EF4-FFF2-40B4-BE49-F238E27FC236}">
                <a16:creationId xmlns:a16="http://schemas.microsoft.com/office/drawing/2014/main" id="{012AFCAC-08CD-B45F-5894-B557DA2F8072}"/>
              </a:ext>
            </a:extLst>
          </p:cNvPr>
          <p:cNvPicPr>
            <a:picLocks noGrp="1" noChangeAspect="1"/>
          </p:cNvPicPr>
          <p:nvPr>
            <p:ph type="pic" sz="quarter" idx="17"/>
          </p:nvPr>
        </p:nvPicPr>
        <p:blipFill>
          <a:blip r:embed="rId2"/>
          <a:srcRect l="8040" r="8040"/>
          <a:stretch>
            <a:fillRect/>
          </a:stretch>
        </p:blipFill>
        <p:spPr>
          <a:xfrm>
            <a:off x="3559277" y="0"/>
            <a:ext cx="8785123" cy="6858000"/>
          </a:xfrm>
          <a:prstGeom prst="rect">
            <a:avLst/>
          </a:prstGeom>
        </p:spPr>
      </p:pic>
    </p:spTree>
    <p:extLst>
      <p:ext uri="{BB962C8B-B14F-4D97-AF65-F5344CB8AC3E}">
        <p14:creationId xmlns:p14="http://schemas.microsoft.com/office/powerpoint/2010/main" val="2209890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FB85A1-0AF5-50B9-3279-1A7AAE51D8A0}"/>
              </a:ext>
            </a:extLst>
          </p:cNvPr>
          <p:cNvSpPr txBox="1"/>
          <p:nvPr/>
        </p:nvSpPr>
        <p:spPr>
          <a:xfrm>
            <a:off x="2467897" y="698090"/>
            <a:ext cx="5447071" cy="1200329"/>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CODE  IMPLEMENTATION</a:t>
            </a:r>
          </a:p>
        </p:txBody>
      </p:sp>
      <p:sp>
        <p:nvSpPr>
          <p:cNvPr id="4" name="TextBox 3">
            <a:extLst>
              <a:ext uri="{FF2B5EF4-FFF2-40B4-BE49-F238E27FC236}">
                <a16:creationId xmlns:a16="http://schemas.microsoft.com/office/drawing/2014/main" id="{6A2297D3-3D79-FBB5-5A76-B98917038D82}"/>
              </a:ext>
            </a:extLst>
          </p:cNvPr>
          <p:cNvSpPr txBox="1"/>
          <p:nvPr/>
        </p:nvSpPr>
        <p:spPr>
          <a:xfrm>
            <a:off x="1238865" y="2092856"/>
            <a:ext cx="9419303" cy="3418243"/>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In an online shopping system implemented using Object-Oriented Programming (OOP), key features such as user authentication, cart management, payment processing, and order handling can be structured into classes that represent entities in the system. Below is a detailed explanation of how such a project can be implemented, including insights into key algorithms, data structures, and code organization</a:t>
            </a:r>
            <a:r>
              <a:rPr lang="en-US" dirty="0">
                <a:latin typeface="Times New Roman" panose="02020603050405020304" pitchFamily="18" charset="0"/>
                <a:cs typeface="Times New Roman" panose="02020603050405020304" pitchFamily="18" charset="0"/>
              </a:rPr>
              <a:t>.</a:t>
            </a:r>
          </a:p>
          <a:p>
            <a:pPr marL="742950" lvl="1" indent="-285750"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Classes     </a:t>
            </a:r>
          </a:p>
          <a:p>
            <a:pPr marL="742950" lvl="1" indent="-285750"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Product</a:t>
            </a:r>
          </a:p>
          <a:p>
            <a:pPr marL="742950" lvl="1" indent="-285750"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Cart</a:t>
            </a:r>
          </a:p>
          <a:p>
            <a:pPr marL="742950" lvl="1" indent="-285750"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Order</a:t>
            </a:r>
          </a:p>
          <a:p>
            <a:pPr marL="742950" lvl="1" indent="-285750" algn="just">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Payment</a:t>
            </a:r>
          </a:p>
        </p:txBody>
      </p:sp>
    </p:spTree>
    <p:extLst>
      <p:ext uri="{BB962C8B-B14F-4D97-AF65-F5344CB8AC3E}">
        <p14:creationId xmlns:p14="http://schemas.microsoft.com/office/powerpoint/2010/main" val="263411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0C2999-08B9-0C9E-E643-4E0D6C98C74D}"/>
              </a:ext>
            </a:extLst>
          </p:cNvPr>
          <p:cNvSpPr txBox="1"/>
          <p:nvPr/>
        </p:nvSpPr>
        <p:spPr>
          <a:xfrm>
            <a:off x="2694040" y="206478"/>
            <a:ext cx="7285702"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RESULTS AND OUTCOMES</a:t>
            </a:r>
          </a:p>
        </p:txBody>
      </p:sp>
      <p:sp>
        <p:nvSpPr>
          <p:cNvPr id="5" name="TextBox 4">
            <a:extLst>
              <a:ext uri="{FF2B5EF4-FFF2-40B4-BE49-F238E27FC236}">
                <a16:creationId xmlns:a16="http://schemas.microsoft.com/office/drawing/2014/main" id="{2C5D5050-7A23-B889-64B6-8AAE705DF6AF}"/>
              </a:ext>
            </a:extLst>
          </p:cNvPr>
          <p:cNvSpPr txBox="1"/>
          <p:nvPr/>
        </p:nvSpPr>
        <p:spPr>
          <a:xfrm>
            <a:off x="766916" y="1542402"/>
            <a:ext cx="10805652" cy="3002745"/>
          </a:xfrm>
          <a:prstGeom prst="rect">
            <a:avLst/>
          </a:prstGeom>
          <a:noFill/>
        </p:spPr>
        <p:txBody>
          <a:bodyPr wrap="square" rtlCol="0">
            <a:spAutoFit/>
          </a:bodyPr>
          <a:lstStyle/>
          <a:p>
            <a:pPr>
              <a:lnSpc>
                <a:spcPct val="150000"/>
              </a:lnSpc>
            </a:pPr>
            <a:r>
              <a:rPr lang="en-US" sz="1600" dirty="0">
                <a:latin typeface="Times New Roman" panose="02020603050405020304" pitchFamily="18" charset="0"/>
                <a:cs typeface="Times New Roman" panose="02020603050405020304" pitchFamily="18" charset="0"/>
              </a:rPr>
              <a:t>The online shopping system project aimed to streamline and automate the shopping experience for users and businesses. Below are the key results achieved:</a:t>
            </a:r>
          </a:p>
          <a:p>
            <a:pPr marL="742950" lvl="1"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Improved User Experience</a:t>
            </a:r>
          </a:p>
          <a:p>
            <a:pPr marL="742950" lvl="1"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Efficient Order Management</a:t>
            </a:r>
          </a:p>
          <a:p>
            <a:pPr marL="742950" lvl="1"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Inventory Management</a:t>
            </a:r>
          </a:p>
          <a:p>
            <a:pPr marL="742950" lvl="1"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Payment Gateway Integration</a:t>
            </a:r>
          </a:p>
          <a:p>
            <a:pPr marL="742950" lvl="1"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Increased Sales &amp; Customer Engagement</a:t>
            </a:r>
          </a:p>
          <a:p>
            <a:pPr marL="742950" lvl="1"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Scalability</a:t>
            </a:r>
          </a:p>
        </p:txBody>
      </p:sp>
    </p:spTree>
    <p:extLst>
      <p:ext uri="{BB962C8B-B14F-4D97-AF65-F5344CB8AC3E}">
        <p14:creationId xmlns:p14="http://schemas.microsoft.com/office/powerpoint/2010/main" val="365027691"/>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336</TotalTime>
  <Words>709</Words>
  <Application>Microsoft Office PowerPoint</Application>
  <PresentationFormat>Widescreen</PresentationFormat>
  <Paragraphs>80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Corbel</vt:lpstr>
      <vt:lpstr>Times New Roman</vt:lpstr>
      <vt:lpstr>Wingdings</vt:lpstr>
      <vt:lpstr>Office Theme</vt:lpstr>
      <vt:lpstr>An Online Shopping System</vt:lpstr>
      <vt:lpstr>AIM OF PROJECT</vt:lpstr>
      <vt:lpstr>PROBLEM STATEMENT</vt:lpstr>
      <vt:lpstr>     PROJECT    DESCRIPTION </vt:lpstr>
      <vt:lpstr>    FUNCTIONS</vt:lpstr>
      <vt:lpstr>INPUT VERSATILITY AND ERROR HANDLING</vt:lpstr>
      <vt:lpstr>PowerPoint Presentation</vt:lpstr>
      <vt:lpstr>PowerPoint Presentation</vt:lpstr>
      <vt:lpstr>PowerPoint Presentation</vt:lpstr>
      <vt:lpstr>PowerPoint Presentation</vt:lpstr>
      <vt:lpstr>Photo Collage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shamlashamla526@gmail.com</dc:creator>
  <cp:lastModifiedBy>shamlashamla526@gmail.com</cp:lastModifiedBy>
  <cp:revision>9</cp:revision>
  <dcterms:created xsi:type="dcterms:W3CDTF">2024-09-07T04:50:22Z</dcterms:created>
  <dcterms:modified xsi:type="dcterms:W3CDTF">2024-09-13T08:03:25Z</dcterms:modified>
</cp:coreProperties>
</file>